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70" r:id="rId14"/>
    <p:sldId id="271" r:id="rId15"/>
    <p:sldId id="272" r:id="rId16"/>
    <p:sldId id="273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4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BCD81-73D1-4757-A4AA-6DC94022D75C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BDED2-C99C-42F7-9712-6DAAAB2D21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798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" name="Google Shape;71;p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6160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7124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7812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37236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9479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28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90537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9121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2524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9173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1934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6171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6800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6201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3719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>
            <a:spLocks noGrp="1"/>
          </p:cNvSpPr>
          <p:nvPr>
            <p:ph type="body" idx="1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9714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28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17842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071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이 장에서 만들 프로그램">
  <p:cSld name="1_이 장에서 만들 프로그램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84667" y="51786"/>
            <a:ext cx="10380133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algun Gothic"/>
              <a:buNone/>
              <a:defRPr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84668" y="773705"/>
            <a:ext cx="11951992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937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8B3331"/>
              </a:buClr>
              <a:buSzPts val="2600"/>
              <a:buFont typeface="Noto Sans Symbols"/>
              <a:buChar char="▪"/>
              <a:defRPr sz="2000" b="1"/>
            </a:lvl1pPr>
            <a:lvl2pPr marL="914400" lvl="1" indent="-3302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D99593"/>
              </a:buClr>
              <a:buSzPts val="1600"/>
              <a:buFont typeface="Noto Sans Symbols"/>
              <a:buChar char="▪"/>
              <a:defRPr sz="1600"/>
            </a:lvl2pPr>
            <a:lvl3pPr marL="1371600" lvl="2" indent="-3175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Clr>
                <a:srgbClr val="205867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205867"/>
              </a:buClr>
              <a:buSzPts val="1200"/>
              <a:buFont typeface="Malgun Gothic"/>
              <a:buChar char="-"/>
              <a:defRPr sz="1200"/>
            </a:lvl4pPr>
            <a:lvl5pPr marL="2286000" lvl="4" indent="-2921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205867"/>
              </a:buClr>
              <a:buSzPts val="1000"/>
              <a:buFont typeface="Arial"/>
              <a:buChar char="»"/>
              <a:defRPr sz="10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3440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기본 본문">
  <p:cSld name="2_기본 본문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84667" y="51786"/>
            <a:ext cx="10380133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algun Gothic"/>
              <a:buNone/>
              <a:defRPr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84668" y="773705"/>
            <a:ext cx="11951992" cy="5669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937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05867"/>
              </a:buClr>
              <a:buSzPts val="2600"/>
              <a:buFont typeface="Noto Sans Symbols"/>
              <a:buChar char="▪"/>
              <a:defRPr sz="2000" b="1"/>
            </a:lvl1pPr>
            <a:lvl2pPr marL="914400" lvl="1" indent="-330200" algn="l">
              <a:lnSpc>
                <a:spcPct val="130000"/>
              </a:lnSpc>
              <a:spcBef>
                <a:spcPts val="320"/>
              </a:spcBef>
              <a:spcAft>
                <a:spcPts val="0"/>
              </a:spcAft>
              <a:buClr>
                <a:srgbClr val="205867"/>
              </a:buClr>
              <a:buSzPts val="1600"/>
              <a:buFont typeface="Noto Sans Symbols"/>
              <a:buChar char="▪"/>
              <a:defRPr sz="1600"/>
            </a:lvl2pPr>
            <a:lvl3pPr marL="1371600" lvl="2" indent="-317500" algn="l">
              <a:lnSpc>
                <a:spcPct val="130000"/>
              </a:lnSpc>
              <a:spcBef>
                <a:spcPts val="280"/>
              </a:spcBef>
              <a:spcAft>
                <a:spcPts val="0"/>
              </a:spcAft>
              <a:buClr>
                <a:srgbClr val="205867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130000"/>
              </a:lnSpc>
              <a:spcBef>
                <a:spcPts val="240"/>
              </a:spcBef>
              <a:spcAft>
                <a:spcPts val="0"/>
              </a:spcAft>
              <a:buClr>
                <a:srgbClr val="205867"/>
              </a:buClr>
              <a:buSzPts val="1200"/>
              <a:buFont typeface="Malgun Gothic"/>
              <a:buChar char="-"/>
              <a:defRPr sz="1200"/>
            </a:lvl4pPr>
            <a:lvl5pPr marL="2286000" lvl="4" indent="-2921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205867"/>
              </a:buClr>
              <a:buSzPts val="1000"/>
              <a:buFont typeface="Arial"/>
              <a:buChar char="»"/>
              <a:defRPr sz="10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415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14088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4441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90966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33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7458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23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4622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53405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8A763E80-5C36-44CD-A21D-8BE6A966C9F8}" type="datetimeFigureOut">
              <a:rPr lang="ko-KR" altLang="en-US" smtClean="0"/>
              <a:t>2021-03-23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AB7C62E7-DB76-43D8-96ED-32DE8E70DB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44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. </a:t>
            </a:r>
            <a:r>
              <a:rPr lang="ko-KR" altLang="en-US" dirty="0" smtClean="0"/>
              <a:t>대면 실습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ko-KR" altLang="en-US" sz="3600" dirty="0" smtClean="0"/>
              <a:t>다양한 레이아웃의 구성과 기능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00397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3</a:t>
            </a:r>
            <a:r>
              <a:rPr lang="ko-KR" dirty="0"/>
              <a:t>] One </a:t>
            </a:r>
            <a:r>
              <a:rPr lang="ko-KR" dirty="0" err="1"/>
              <a:t>True</a:t>
            </a:r>
            <a:r>
              <a:rPr lang="ko-KR" dirty="0"/>
              <a:t> </a:t>
            </a:r>
            <a:r>
              <a:rPr lang="ko-KR" dirty="0" smtClean="0"/>
              <a:t>레이아웃</a:t>
            </a:r>
            <a:endParaRPr dirty="0"/>
          </a:p>
          <a:p>
            <a:pPr marL="357188" lvl="1" indent="0">
              <a:spcBef>
                <a:spcPts val="520"/>
              </a:spcBef>
              <a:buNone/>
            </a:pPr>
            <a:r>
              <a:rPr lang="ko-KR" b="1" dirty="0"/>
              <a:t>1. 행 구성하기</a:t>
            </a:r>
            <a:endParaRPr b="1" dirty="0"/>
          </a:p>
          <a:p>
            <a:pPr marL="357188" lvl="1" indent="0">
              <a:spcBef>
                <a:spcPts val="520"/>
              </a:spcBef>
              <a:buNone/>
            </a:pPr>
            <a:r>
              <a:rPr lang="ko-KR" b="1" dirty="0"/>
              <a:t>2. 열 구성하기</a:t>
            </a:r>
            <a:endParaRPr b="1" dirty="0"/>
          </a:p>
          <a:p>
            <a:pPr marL="357188" lvl="1" indent="0">
              <a:spcBef>
                <a:spcPts val="520"/>
              </a:spcBef>
              <a:buNone/>
            </a:pPr>
            <a:r>
              <a:rPr lang="ko-KR" b="1" dirty="0"/>
              <a:t>3. 레이아웃 구성하기</a:t>
            </a:r>
            <a:endParaRPr b="1" dirty="0"/>
          </a:p>
          <a:p>
            <a:pPr marL="534988" lvl="2" indent="0">
              <a:spcBef>
                <a:spcPts val="480"/>
              </a:spcBef>
              <a:buNone/>
            </a:pPr>
            <a:r>
              <a:rPr lang="ko-KR" dirty="0"/>
              <a:t>➊ </a:t>
            </a:r>
            <a:r>
              <a:rPr lang="ko-KR" b="1" dirty="0">
                <a:solidFill>
                  <a:srgbClr val="FF0000"/>
                </a:solidFill>
              </a:rPr>
              <a:t>부모 태그에 고정된 너비를 입력</a:t>
            </a:r>
            <a:endParaRPr b="1" dirty="0">
              <a:solidFill>
                <a:srgbClr val="FF0000"/>
              </a:solidFill>
            </a:endParaRPr>
          </a:p>
          <a:p>
            <a:pPr marL="534988" lvl="2" indent="0">
              <a:spcBef>
                <a:spcPts val="480"/>
              </a:spcBef>
              <a:buNone/>
            </a:pPr>
            <a:r>
              <a:rPr lang="ko-KR" dirty="0"/>
              <a:t>➋ </a:t>
            </a:r>
            <a:r>
              <a:rPr lang="ko-KR" b="1" dirty="0">
                <a:solidFill>
                  <a:srgbClr val="FF0000"/>
                </a:solidFill>
              </a:rPr>
              <a:t>수평 정렬하는 부모 태그의 </a:t>
            </a:r>
            <a:r>
              <a:rPr lang="ko-KR" b="1" dirty="0" err="1">
                <a:solidFill>
                  <a:srgbClr val="FF0000"/>
                </a:solidFill>
              </a:rPr>
              <a:t>overflow</a:t>
            </a:r>
            <a:r>
              <a:rPr lang="ko-KR" b="1" dirty="0">
                <a:solidFill>
                  <a:srgbClr val="FF0000"/>
                </a:solidFill>
              </a:rPr>
              <a:t> 속성에 </a:t>
            </a:r>
            <a:r>
              <a:rPr lang="ko-KR" b="1" dirty="0" err="1">
                <a:solidFill>
                  <a:srgbClr val="FF0000"/>
                </a:solidFill>
              </a:rPr>
              <a:t>hidden을</a:t>
            </a:r>
            <a:r>
              <a:rPr lang="ko-KR" b="1" dirty="0">
                <a:solidFill>
                  <a:srgbClr val="FF0000"/>
                </a:solidFill>
              </a:rPr>
              <a:t> 적용</a:t>
            </a:r>
            <a:endParaRPr b="1" dirty="0">
              <a:solidFill>
                <a:srgbClr val="FF0000"/>
              </a:solidFill>
            </a:endParaRPr>
          </a:p>
          <a:p>
            <a:pPr marL="534988" lvl="2" indent="0">
              <a:spcBef>
                <a:spcPts val="480"/>
              </a:spcBef>
              <a:buNone/>
            </a:pPr>
            <a:r>
              <a:rPr lang="ko-KR" dirty="0"/>
              <a:t>➌ </a:t>
            </a:r>
            <a:r>
              <a:rPr lang="ko-KR" b="1" dirty="0">
                <a:solidFill>
                  <a:srgbClr val="FF0000"/>
                </a:solidFill>
              </a:rPr>
              <a:t>자손 태그에 적당한 너비를 입력하고 </a:t>
            </a:r>
            <a:r>
              <a:rPr lang="ko-KR" b="1" dirty="0" err="1">
                <a:solidFill>
                  <a:srgbClr val="FF0000"/>
                </a:solidFill>
              </a:rPr>
              <a:t>float</a:t>
            </a:r>
            <a:r>
              <a:rPr lang="ko-KR" b="1" dirty="0">
                <a:solidFill>
                  <a:srgbClr val="FF0000"/>
                </a:solidFill>
              </a:rPr>
              <a:t> 속성을 적용</a:t>
            </a:r>
            <a:endParaRPr b="1" dirty="0">
              <a:solidFill>
                <a:srgbClr val="FF0000"/>
              </a:solidFill>
            </a:endParaRPr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355600" indent="-96838">
              <a:spcBef>
                <a:spcPts val="600"/>
              </a:spcBef>
              <a:buNone/>
            </a:pP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537" y="3516922"/>
            <a:ext cx="4451899" cy="2319477"/>
          </a:xfrm>
          <a:prstGeom prst="rect">
            <a:avLst/>
          </a:prstGeom>
        </p:spPr>
      </p:pic>
      <p:pic>
        <p:nvPicPr>
          <p:cNvPr id="7" name="Google Shape;152;p19" descr="C:\Users\acauser2\Desktop\강의교안 작업\fig_4455\ch07_샘플\코드 7-3.jpg"/>
          <p:cNvPicPr preferRelativeResize="0"/>
          <p:nvPr/>
        </p:nvPicPr>
        <p:blipFill rotWithShape="1">
          <a:blip r:embed="rId4">
            <a:alphaModFix/>
          </a:blip>
          <a:srcRect t="51840"/>
          <a:stretch/>
        </p:blipFill>
        <p:spPr>
          <a:xfrm>
            <a:off x="7106678" y="1266988"/>
            <a:ext cx="4896900" cy="2691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53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95118" y="4082162"/>
            <a:ext cx="4120020" cy="1602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3168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절대 위치를 사용한 요소 배치</a:t>
            </a:r>
            <a:endParaRPr sz="2400" dirty="0"/>
          </a:p>
          <a:p>
            <a:pPr marL="534988" lvl="1" indent="-177800"/>
            <a:r>
              <a:rPr lang="ko-KR" dirty="0"/>
              <a:t>자손의 </a:t>
            </a:r>
            <a:r>
              <a:rPr lang="ko-KR" dirty="0" err="1"/>
              <a:t>position</a:t>
            </a:r>
            <a:r>
              <a:rPr lang="ko-KR" dirty="0"/>
              <a:t> 속성에 </a:t>
            </a:r>
            <a:r>
              <a:rPr lang="ko-KR" dirty="0" err="1"/>
              <a:t>absolute</a:t>
            </a:r>
            <a:r>
              <a:rPr lang="ko-KR" dirty="0"/>
              <a:t> </a:t>
            </a:r>
            <a:r>
              <a:rPr lang="ko-KR" dirty="0" err="1"/>
              <a:t>를</a:t>
            </a:r>
            <a:r>
              <a:rPr lang="ko-KR" dirty="0"/>
              <a:t> </a:t>
            </a:r>
            <a:r>
              <a:rPr lang="ko-KR" dirty="0" smtClean="0"/>
              <a:t>적용하려면</a:t>
            </a:r>
            <a:r>
              <a:rPr lang="en-US" altLang="ko-KR" dirty="0" smtClean="0"/>
              <a:t>, </a:t>
            </a:r>
            <a:r>
              <a:rPr lang="ko-KR" dirty="0" smtClean="0"/>
              <a:t>부모의 </a:t>
            </a:r>
            <a:r>
              <a:rPr lang="ko-KR" dirty="0" err="1"/>
              <a:t>position</a:t>
            </a:r>
            <a:r>
              <a:rPr lang="ko-KR" dirty="0"/>
              <a:t> 속성에 </a:t>
            </a:r>
            <a:r>
              <a:rPr lang="ko-KR" dirty="0" err="1"/>
              <a:t>relative를</a:t>
            </a:r>
            <a:r>
              <a:rPr lang="ko-KR" dirty="0"/>
              <a:t> 적용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704" y="1708587"/>
            <a:ext cx="4445231" cy="262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48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4</a:t>
            </a:r>
            <a:r>
              <a:rPr lang="ko-KR" dirty="0"/>
              <a:t>] 절대 위치를 사용해 요소 </a:t>
            </a:r>
            <a:r>
              <a:rPr lang="ko-KR" dirty="0" smtClean="0"/>
              <a:t>배치</a:t>
            </a:r>
            <a:endParaRPr dirty="0"/>
          </a:p>
          <a:p>
            <a:pPr marL="534988" lvl="1" indent="-177800"/>
            <a:r>
              <a:rPr lang="ko-KR" dirty="0"/>
              <a:t>자손의 </a:t>
            </a:r>
            <a:r>
              <a:rPr lang="ko-KR" dirty="0" err="1"/>
              <a:t>position</a:t>
            </a:r>
            <a:r>
              <a:rPr lang="ko-KR" dirty="0"/>
              <a:t> 속성에 </a:t>
            </a:r>
            <a:r>
              <a:rPr lang="ko-KR" dirty="0" err="1"/>
              <a:t>absolute</a:t>
            </a:r>
            <a:r>
              <a:rPr lang="ko-KR" dirty="0"/>
              <a:t> 키워드를 </a:t>
            </a:r>
            <a:r>
              <a:rPr lang="ko-KR" dirty="0" smtClean="0"/>
              <a:t>적용하려면</a:t>
            </a:r>
            <a:r>
              <a:rPr lang="en-US" altLang="ko-KR" dirty="0" smtClean="0"/>
              <a:t>,  </a:t>
            </a:r>
            <a:r>
              <a:rPr lang="ko-KR" dirty="0" smtClean="0"/>
              <a:t>부모에 </a:t>
            </a:r>
            <a:r>
              <a:rPr lang="ko-KR" dirty="0" err="1"/>
              <a:t>height</a:t>
            </a:r>
            <a:r>
              <a:rPr lang="ko-KR" dirty="0"/>
              <a:t> 속성을 입력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852" y="1681253"/>
            <a:ext cx="3676190" cy="436547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440" y="1681253"/>
            <a:ext cx="3676862" cy="4587836"/>
          </a:xfrm>
          <a:prstGeom prst="rect">
            <a:avLst/>
          </a:prstGeom>
        </p:spPr>
      </p:pic>
      <p:pic>
        <p:nvPicPr>
          <p:cNvPr id="10" name="Google Shape;18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41993" y="4234488"/>
            <a:ext cx="2419004" cy="18122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96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요소를 중앙에 배치</a:t>
            </a:r>
            <a:endParaRPr sz="2400" dirty="0"/>
          </a:p>
          <a:p>
            <a:pPr marL="357188" lvl="1" indent="0">
              <a:buNone/>
            </a:pPr>
            <a:r>
              <a:rPr lang="ko-KR" dirty="0"/>
              <a:t>➊ 중앙 정렬하려는 </a:t>
            </a:r>
            <a:r>
              <a:rPr lang="ko-KR" dirty="0" err="1"/>
              <a:t>div</a:t>
            </a:r>
            <a:r>
              <a:rPr lang="ko-KR" dirty="0"/>
              <a:t> 태그의 </a:t>
            </a:r>
            <a:r>
              <a:rPr lang="ko-KR" dirty="0" err="1"/>
              <a:t>position</a:t>
            </a:r>
            <a:r>
              <a:rPr lang="ko-KR" dirty="0"/>
              <a:t> 속성을 </a:t>
            </a:r>
            <a:r>
              <a:rPr lang="ko-KR" dirty="0" err="1"/>
              <a:t>absolute로</a:t>
            </a:r>
            <a:r>
              <a:rPr lang="ko-KR" dirty="0"/>
              <a:t> 지정</a:t>
            </a:r>
            <a:endParaRPr dirty="0"/>
          </a:p>
          <a:p>
            <a:pPr marL="357188" lvl="1" indent="0">
              <a:buNone/>
            </a:pPr>
            <a:r>
              <a:rPr lang="ko-KR" dirty="0"/>
              <a:t>➋ </a:t>
            </a:r>
            <a:r>
              <a:rPr lang="ko-KR" dirty="0" err="1"/>
              <a:t>left</a:t>
            </a:r>
            <a:r>
              <a:rPr lang="ko-KR" dirty="0"/>
              <a:t> 속성과 </a:t>
            </a:r>
            <a:r>
              <a:rPr lang="ko-KR" dirty="0" err="1"/>
              <a:t>top</a:t>
            </a:r>
            <a:r>
              <a:rPr lang="ko-KR" dirty="0"/>
              <a:t> 속성을 모두 50%로 지정</a:t>
            </a:r>
            <a:endParaRPr dirty="0"/>
          </a:p>
          <a:p>
            <a:pPr marL="458788" lvl="1" indent="0">
              <a:buNone/>
            </a:pPr>
            <a:endParaRPr dirty="0"/>
          </a:p>
          <a:p>
            <a:pPr marL="458788" lvl="1" indent="0">
              <a:buNone/>
            </a:pPr>
            <a:endParaRPr dirty="0"/>
          </a:p>
          <a:p>
            <a:pPr marL="458788" lvl="1" indent="0">
              <a:buNone/>
            </a:pPr>
            <a:endParaRPr dirty="0"/>
          </a:p>
          <a:p>
            <a:pPr marL="458788" lvl="1" indent="0">
              <a:buNone/>
            </a:pPr>
            <a:endParaRPr dirty="0"/>
          </a:p>
          <a:p>
            <a:pPr marL="458788" lvl="1" indent="0">
              <a:buNone/>
            </a:pPr>
            <a:endParaRPr dirty="0"/>
          </a:p>
          <a:p>
            <a:pPr marL="357188" lvl="1" indent="0">
              <a:buNone/>
            </a:pPr>
            <a:r>
              <a:rPr lang="ko-KR" dirty="0"/>
              <a:t>➌ 중앙에 정렬하려는 </a:t>
            </a:r>
            <a:r>
              <a:rPr lang="ko-KR" dirty="0" err="1"/>
              <a:t>div</a:t>
            </a:r>
            <a:r>
              <a:rPr lang="ko-KR" dirty="0"/>
              <a:t> 태그의 </a:t>
            </a:r>
            <a:r>
              <a:rPr lang="ko-KR" dirty="0" err="1"/>
              <a:t>margin-left</a:t>
            </a:r>
            <a:r>
              <a:rPr lang="ko-KR" dirty="0"/>
              <a:t> 속성과 </a:t>
            </a:r>
            <a:r>
              <a:rPr lang="ko-KR" dirty="0" err="1"/>
              <a:t>margin-top</a:t>
            </a:r>
            <a:r>
              <a:rPr lang="ko-KR" dirty="0"/>
              <a:t> 속성에 음수 입력</a:t>
            </a:r>
            <a:br>
              <a:rPr lang="ko-KR" dirty="0"/>
            </a:br>
            <a:r>
              <a:rPr lang="ko-KR" dirty="0"/>
              <a:t>	- 입력하는 값은 </a:t>
            </a:r>
            <a:r>
              <a:rPr lang="ko-KR" dirty="0" err="1"/>
              <a:t>div</a:t>
            </a:r>
            <a:r>
              <a:rPr lang="ko-KR" dirty="0"/>
              <a:t> 태그 너비와 높이의 정확히 </a:t>
            </a:r>
            <a:r>
              <a:rPr lang="ko-KR" dirty="0" smtClean="0"/>
              <a:t>반</a:t>
            </a:r>
            <a:r>
              <a:rPr lang="en-US" altLang="ko-KR" dirty="0" smtClean="0"/>
              <a:t>(1/2)</a:t>
            </a:r>
            <a:r>
              <a:rPr lang="ko-KR" dirty="0" smtClean="0"/>
              <a:t>이어야 </a:t>
            </a:r>
            <a:r>
              <a:rPr lang="ko-KR" dirty="0"/>
              <a:t>함</a:t>
            </a:r>
            <a:endParaRPr dirty="0"/>
          </a:p>
        </p:txBody>
      </p:sp>
      <p:pic>
        <p:nvPicPr>
          <p:cNvPr id="188" name="Google Shape;18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8224" y="1703327"/>
            <a:ext cx="3384376" cy="18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34831" y="4488449"/>
            <a:ext cx="3384376" cy="1855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8612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195" name="Google Shape;195;p24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5</a:t>
            </a:r>
            <a:r>
              <a:rPr lang="ko-KR" dirty="0"/>
              <a:t>] 요소의 중앙 배치</a:t>
            </a:r>
            <a:endParaRPr dirty="0"/>
          </a:p>
        </p:txBody>
      </p:sp>
      <p:pic>
        <p:nvPicPr>
          <p:cNvPr id="202" name="Google Shape;20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52071" y="1404851"/>
            <a:ext cx="2447400" cy="182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393" y="1321723"/>
            <a:ext cx="5025900" cy="442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2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208" name="Google Shape;208;p25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요소를 고정 위치에 배치</a:t>
            </a:r>
            <a:endParaRPr sz="2400" dirty="0"/>
          </a:p>
          <a:p>
            <a:pPr marL="534988" lvl="1" indent="-177800"/>
            <a:r>
              <a:rPr lang="ko-KR" dirty="0"/>
              <a:t>웹 페이지의 상하좌우에 붙어서 사용자를 따라다니는 요소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064" y="1912379"/>
            <a:ext cx="6002223" cy="293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853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02 요소 배치</a:t>
            </a:r>
            <a:endParaRPr/>
          </a:p>
        </p:txBody>
      </p:sp>
      <p:sp>
        <p:nvSpPr>
          <p:cNvPr id="215" name="Google Shape;215;p26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6</a:t>
            </a:r>
            <a:r>
              <a:rPr lang="ko-KR" dirty="0"/>
              <a:t>] 고정 바 </a:t>
            </a:r>
            <a:r>
              <a:rPr lang="ko-KR" dirty="0" smtClean="0"/>
              <a:t>배치</a:t>
            </a:r>
            <a:endParaRPr dirty="0"/>
          </a:p>
          <a:p>
            <a:pPr marL="357188" lvl="1" indent="0">
              <a:buNone/>
            </a:pPr>
            <a:r>
              <a:rPr lang="ko-KR" dirty="0"/>
              <a:t>➊ </a:t>
            </a:r>
            <a:r>
              <a:rPr lang="ko-KR" dirty="0" err="1"/>
              <a:t>position</a:t>
            </a:r>
            <a:r>
              <a:rPr lang="ko-KR" dirty="0"/>
              <a:t> 스타일 속성에 </a:t>
            </a:r>
            <a:r>
              <a:rPr lang="ko-KR" dirty="0" err="1"/>
              <a:t>fixed를</a:t>
            </a:r>
            <a:r>
              <a:rPr lang="ko-KR" dirty="0"/>
              <a:t> 적용</a:t>
            </a:r>
            <a:endParaRPr dirty="0"/>
          </a:p>
          <a:p>
            <a:pPr marL="357188" lvl="1" indent="0">
              <a:buNone/>
            </a:pPr>
            <a:r>
              <a:rPr lang="ko-KR" dirty="0"/>
              <a:t>➋ </a:t>
            </a:r>
            <a:r>
              <a:rPr lang="ko-KR" dirty="0" err="1"/>
              <a:t>left</a:t>
            </a:r>
            <a:r>
              <a:rPr lang="ko-KR" dirty="0"/>
              <a:t> 속성, </a:t>
            </a:r>
            <a:r>
              <a:rPr lang="ko-KR" dirty="0" err="1"/>
              <a:t>top</a:t>
            </a:r>
            <a:r>
              <a:rPr lang="ko-KR" dirty="0"/>
              <a:t> 속성, </a:t>
            </a:r>
            <a:r>
              <a:rPr lang="ko-KR" dirty="0" err="1"/>
              <a:t>right</a:t>
            </a:r>
            <a:r>
              <a:rPr lang="ko-KR" dirty="0"/>
              <a:t> 속성, </a:t>
            </a:r>
            <a:r>
              <a:rPr lang="ko-KR" dirty="0" err="1"/>
              <a:t>bottom</a:t>
            </a:r>
            <a:r>
              <a:rPr lang="ko-KR" dirty="0"/>
              <a:t> 속성에 값을 입력해 위치를 설정</a:t>
            </a:r>
            <a:endParaRPr dirty="0"/>
          </a:p>
          <a:p>
            <a:pPr marL="357188" lvl="1" indent="0">
              <a:buNone/>
            </a:pPr>
            <a:r>
              <a:rPr lang="ko-KR" dirty="0"/>
              <a:t>➌ </a:t>
            </a:r>
            <a:r>
              <a:rPr lang="ko-KR" dirty="0" err="1"/>
              <a:t>width</a:t>
            </a:r>
            <a:r>
              <a:rPr lang="ko-KR" dirty="0"/>
              <a:t> 속성과 </a:t>
            </a:r>
            <a:r>
              <a:rPr lang="ko-KR" dirty="0" err="1"/>
              <a:t>height</a:t>
            </a:r>
            <a:r>
              <a:rPr lang="ko-KR" dirty="0"/>
              <a:t> 속성으로 크기를 설정</a:t>
            </a:r>
            <a:endParaRPr dirty="0"/>
          </a:p>
          <a:p>
            <a:pPr marL="534988" lvl="1" indent="-76200">
              <a:buNone/>
            </a:pP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356" y="2408264"/>
            <a:ext cx="3158354" cy="322871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710" y="2408264"/>
            <a:ext cx="3826278" cy="3551913"/>
          </a:xfrm>
          <a:prstGeom prst="rect">
            <a:avLst/>
          </a:prstGeom>
        </p:spPr>
      </p:pic>
      <p:pic>
        <p:nvPicPr>
          <p:cNvPr id="10" name="Google Shape;231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96131" y="2616837"/>
            <a:ext cx="3233118" cy="16255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3954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03 글자 생략</a:t>
            </a:r>
            <a:endParaRPr/>
          </a:p>
        </p:txBody>
      </p:sp>
      <p:sp>
        <p:nvSpPr>
          <p:cNvPr id="237" name="Google Shape;237;p28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7</a:t>
            </a:r>
            <a:r>
              <a:rPr lang="ko-KR" dirty="0"/>
              <a:t>] 글자 생략</a:t>
            </a:r>
            <a:endParaRPr dirty="0"/>
          </a:p>
          <a:p>
            <a:pPr marL="534988" lvl="1" indent="-177800"/>
            <a:r>
              <a:rPr lang="ko-KR" altLang="en-US" dirty="0" err="1" smtClean="0"/>
              <a:t>일립시스</a:t>
            </a:r>
            <a:r>
              <a:rPr lang="en-US" altLang="ko-KR" dirty="0" smtClean="0"/>
              <a:t>(</a:t>
            </a:r>
            <a:r>
              <a:rPr lang="ko-KR" dirty="0" err="1" smtClean="0"/>
              <a:t>ellipsis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줄임말</a:t>
            </a:r>
            <a:r>
              <a:rPr lang="en-US" altLang="ko-KR" dirty="0" smtClean="0"/>
              <a:t>)</a:t>
            </a:r>
            <a:r>
              <a:rPr lang="ko-KR" dirty="0" smtClean="0"/>
              <a:t> </a:t>
            </a:r>
            <a:r>
              <a:rPr lang="ko-KR" dirty="0"/>
              <a:t>클래스로 구현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069" y="1704107"/>
            <a:ext cx="4304464" cy="3653617"/>
          </a:xfrm>
          <a:prstGeom prst="rect">
            <a:avLst/>
          </a:prstGeom>
        </p:spPr>
      </p:pic>
      <p:pic>
        <p:nvPicPr>
          <p:cNvPr id="240" name="Google Shape;240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0050" y="2311934"/>
            <a:ext cx="3818319" cy="9361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2599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[</a:t>
            </a:r>
            <a:r>
              <a:rPr lang="ko-KR" altLang="en-US" dirty="0" smtClean="0">
                <a:solidFill>
                  <a:schemeClr val="tx1"/>
                </a:solidFill>
              </a:rPr>
              <a:t>문제해결</a:t>
            </a:r>
            <a:r>
              <a:rPr lang="en-US" altLang="ko-KR" dirty="0" smtClean="0">
                <a:solidFill>
                  <a:schemeClr val="tx1"/>
                </a:solidFill>
              </a:rPr>
              <a:t>]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27" y="911841"/>
            <a:ext cx="3681845" cy="268510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445" y="680672"/>
            <a:ext cx="6062314" cy="31474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881" y="2955074"/>
            <a:ext cx="3136436" cy="28878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오른쪽 화살표 8"/>
          <p:cNvSpPr/>
          <p:nvPr/>
        </p:nvSpPr>
        <p:spPr>
          <a:xfrm>
            <a:off x="4265285" y="1862253"/>
            <a:ext cx="423746" cy="591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259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[</a:t>
            </a:r>
            <a:r>
              <a:rPr lang="ko-KR" altLang="en-US" dirty="0" smtClean="0">
                <a:solidFill>
                  <a:schemeClr val="tx1"/>
                </a:solidFill>
              </a:rPr>
              <a:t>문제해결</a:t>
            </a:r>
            <a:r>
              <a:rPr lang="en-US" altLang="ko-KR" dirty="0" smtClean="0">
                <a:solidFill>
                  <a:schemeClr val="tx1"/>
                </a:solidFill>
              </a:rPr>
              <a:t>]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1820597" y="189573"/>
            <a:ext cx="7925569" cy="59324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ko-KR" sz="1600" dirty="0" smtClean="0"/>
              <a:t>다</a:t>
            </a:r>
            <a:r>
              <a:rPr lang="zh-CN" altLang="ko-KR" sz="1600" dirty="0"/>
              <a:t>음 순서로 스타일을 적용해 그림과 같이 레이아웃을 구성합니다</a:t>
            </a:r>
            <a:r>
              <a:rPr lang="en-US" altLang="ko-KR" sz="1600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ko-KR" altLang="ko-KR" sz="1600" dirty="0"/>
          </a:p>
          <a:p>
            <a:pPr marL="63500" indent="0">
              <a:buNone/>
            </a:pPr>
            <a:r>
              <a:rPr lang="zh-CN" altLang="ko-KR" sz="1600" dirty="0"/>
              <a:t>초기화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➊ </a:t>
            </a:r>
            <a:r>
              <a:rPr lang="zh-CN" altLang="ko-KR" sz="1600" dirty="0"/>
              <a:t>모든 태그</a:t>
            </a:r>
            <a:r>
              <a:rPr lang="en-US" altLang="ko-KR" sz="1600" dirty="0"/>
              <a:t>(*)</a:t>
            </a:r>
            <a:r>
              <a:rPr lang="zh-CN" altLang="ko-KR" sz="1600" dirty="0"/>
              <a:t>의 </a:t>
            </a:r>
            <a:r>
              <a:rPr lang="en-US" altLang="ko-KR" sz="1600" dirty="0"/>
              <a:t>margin </a:t>
            </a:r>
            <a:r>
              <a:rPr lang="zh-CN" altLang="ko-KR" sz="1600" dirty="0"/>
              <a:t>속성과 </a:t>
            </a:r>
            <a:r>
              <a:rPr lang="en-US" altLang="ko-KR" sz="1600" dirty="0"/>
              <a:t>padding </a:t>
            </a:r>
            <a:r>
              <a:rPr lang="zh-CN" altLang="ko-KR" sz="1600" dirty="0"/>
              <a:t>속성을 </a:t>
            </a:r>
            <a:r>
              <a:rPr lang="en-US" altLang="ko-KR" sz="1600" dirty="0"/>
              <a:t>0</a:t>
            </a:r>
            <a:r>
              <a:rPr lang="zh-CN" altLang="ko-KR" sz="1600" dirty="0"/>
              <a:t>으로 지정합니다</a:t>
            </a:r>
            <a:r>
              <a:rPr lang="en-US" altLang="ko-KR" sz="1600" dirty="0"/>
              <a:t>.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➋ li </a:t>
            </a:r>
            <a:r>
              <a:rPr lang="zh-CN" altLang="ko-KR" sz="1600" dirty="0"/>
              <a:t>태그의 </a:t>
            </a:r>
            <a:r>
              <a:rPr lang="en-US" altLang="ko-KR" sz="1600" dirty="0"/>
              <a:t>list-style-type</a:t>
            </a:r>
            <a:r>
              <a:rPr lang="zh-CN" altLang="ko-KR" sz="1600" dirty="0"/>
              <a:t>을 </a:t>
            </a:r>
            <a:r>
              <a:rPr lang="en-US" altLang="ko-KR" sz="1600" dirty="0"/>
              <a:t>none</a:t>
            </a:r>
            <a:r>
              <a:rPr lang="zh-CN" altLang="ko-KR" sz="1600" dirty="0"/>
              <a:t>으로 지정합니다</a:t>
            </a:r>
            <a:r>
              <a:rPr lang="en-US" altLang="ko-KR" sz="1600" dirty="0" smtClean="0"/>
              <a:t>.</a:t>
            </a:r>
          </a:p>
          <a:p>
            <a:pPr marL="63500" indent="0">
              <a:buNone/>
            </a:pPr>
            <a:endParaRPr lang="ko-KR" altLang="ko-KR" sz="1600" dirty="0"/>
          </a:p>
          <a:p>
            <a:pPr marL="63500" indent="0">
              <a:buNone/>
            </a:pPr>
            <a:r>
              <a:rPr lang="zh-CN" altLang="ko-KR" sz="1600" dirty="0"/>
              <a:t>반응형 웹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➊ </a:t>
            </a:r>
            <a:r>
              <a:rPr lang="zh-CN" altLang="ko-KR" sz="1600" dirty="0"/>
              <a:t>세로 상태에서는 </a:t>
            </a:r>
            <a:r>
              <a:rPr lang="en-US" altLang="ko-KR" sz="1600" dirty="0" err="1"/>
              <a:t>div.left</a:t>
            </a:r>
            <a:r>
              <a:rPr lang="en-US" altLang="ko-KR" sz="1600" dirty="0"/>
              <a:t> </a:t>
            </a:r>
            <a:r>
              <a:rPr lang="zh-CN" altLang="ko-KR" sz="1600" dirty="0"/>
              <a:t>태그가 보이지 않게 만듭니다</a:t>
            </a:r>
            <a:r>
              <a:rPr lang="en-US" altLang="ko-KR" sz="1600" dirty="0"/>
              <a:t>.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➋ </a:t>
            </a:r>
            <a:r>
              <a:rPr lang="zh-CN" altLang="ko-KR" sz="1600" dirty="0"/>
              <a:t>가로 상태에서는 </a:t>
            </a:r>
            <a:r>
              <a:rPr lang="en-US" altLang="ko-KR" sz="1600" dirty="0" err="1"/>
              <a:t>div.left</a:t>
            </a:r>
            <a:r>
              <a:rPr lang="en-US" altLang="ko-KR" sz="1600" dirty="0"/>
              <a:t> </a:t>
            </a:r>
            <a:r>
              <a:rPr lang="zh-CN" altLang="ko-KR" sz="1600" dirty="0"/>
              <a:t>태그가 너비의 </a:t>
            </a:r>
            <a:r>
              <a:rPr lang="en-US" altLang="ko-KR" sz="1600" dirty="0"/>
              <a:t>30%</a:t>
            </a:r>
            <a:r>
              <a:rPr lang="zh-CN" altLang="ko-KR" sz="1600" dirty="0"/>
              <a:t>를 차지하고</a:t>
            </a:r>
            <a:r>
              <a:rPr lang="en-US" altLang="ko-KR" sz="1600" dirty="0"/>
              <a:t>, </a:t>
            </a:r>
            <a:r>
              <a:rPr lang="zh-CN" altLang="ko-KR" sz="1600" dirty="0"/>
              <a:t>왼쪽에 붙게 만듭니다</a:t>
            </a:r>
            <a:r>
              <a:rPr lang="en-US" altLang="ko-KR" sz="1600" dirty="0"/>
              <a:t>.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➌ </a:t>
            </a:r>
            <a:r>
              <a:rPr lang="zh-CN" altLang="ko-KR" sz="1600" dirty="0"/>
              <a:t>가로 상태에서는 </a:t>
            </a:r>
            <a:r>
              <a:rPr lang="en-US" altLang="ko-KR" sz="1600" dirty="0" err="1"/>
              <a:t>div.right</a:t>
            </a:r>
            <a:r>
              <a:rPr lang="en-US" altLang="ko-KR" sz="1600" dirty="0"/>
              <a:t> </a:t>
            </a:r>
            <a:r>
              <a:rPr lang="zh-CN" altLang="ko-KR" sz="1600" dirty="0"/>
              <a:t>태그가 너비의 </a:t>
            </a:r>
            <a:r>
              <a:rPr lang="en-US" altLang="ko-KR" sz="1600" dirty="0"/>
              <a:t>70%</a:t>
            </a:r>
            <a:r>
              <a:rPr lang="zh-CN" altLang="ko-KR" sz="1600" dirty="0"/>
              <a:t>를 차지하고 오른쪽에 붙게 만듭니다</a:t>
            </a:r>
            <a:r>
              <a:rPr lang="en-US" altLang="ko-KR" sz="1600" dirty="0" smtClean="0"/>
              <a:t>.</a:t>
            </a:r>
          </a:p>
          <a:p>
            <a:pPr marL="63500" indent="0">
              <a:buNone/>
            </a:pPr>
            <a:endParaRPr lang="ko-KR" altLang="ko-KR" sz="1600" dirty="0"/>
          </a:p>
          <a:p>
            <a:pPr marL="63500" indent="0">
              <a:buNone/>
            </a:pPr>
            <a:r>
              <a:rPr lang="zh-CN" altLang="ko-KR" sz="1600" dirty="0"/>
              <a:t>기본 콘텐츠 구성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➊ </a:t>
            </a:r>
            <a:r>
              <a:rPr lang="en-US" altLang="ko-KR" sz="1600" dirty="0" err="1"/>
              <a:t>div.content</a:t>
            </a:r>
            <a:r>
              <a:rPr lang="en-US" altLang="ko-KR" sz="1600" dirty="0"/>
              <a:t> </a:t>
            </a:r>
            <a:r>
              <a:rPr lang="zh-CN" altLang="ko-KR" sz="1600" dirty="0"/>
              <a:t>태그의 </a:t>
            </a:r>
            <a:r>
              <a:rPr lang="en-US" altLang="ko-KR" sz="1600" dirty="0"/>
              <a:t>padding</a:t>
            </a:r>
            <a:r>
              <a:rPr lang="zh-CN" altLang="ko-KR" sz="1600" dirty="0"/>
              <a:t>을 </a:t>
            </a:r>
            <a:r>
              <a:rPr lang="en-US" altLang="ko-KR" sz="1600" dirty="0"/>
              <a:t>16px</a:t>
            </a:r>
            <a:r>
              <a:rPr lang="zh-CN" altLang="ko-KR" sz="1600" dirty="0"/>
              <a:t>로 지정합니다</a:t>
            </a:r>
            <a:r>
              <a:rPr lang="en-US" altLang="ko-KR" sz="1600" dirty="0"/>
              <a:t>.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➋ li </a:t>
            </a:r>
            <a:r>
              <a:rPr lang="zh-CN" altLang="ko-KR" sz="1600" dirty="0"/>
              <a:t>태그의 위아래 </a:t>
            </a:r>
            <a:r>
              <a:rPr lang="en-US" altLang="ko-KR" sz="1600" dirty="0"/>
              <a:t>padding </a:t>
            </a:r>
            <a:r>
              <a:rPr lang="zh-CN" altLang="ko-KR" sz="1600" dirty="0"/>
              <a:t>속성을 </a:t>
            </a:r>
            <a:r>
              <a:rPr lang="en-US" altLang="ko-KR" sz="1600" dirty="0"/>
              <a:t>24px</a:t>
            </a:r>
            <a:r>
              <a:rPr lang="zh-CN" altLang="ko-KR" sz="1600" dirty="0"/>
              <a:t>로 지정합니다</a:t>
            </a:r>
            <a:r>
              <a:rPr lang="en-US" altLang="ko-KR" sz="1600" dirty="0"/>
              <a:t>.</a:t>
            </a:r>
            <a:endParaRPr lang="ko-KR" altLang="ko-KR" sz="1600" dirty="0"/>
          </a:p>
          <a:p>
            <a:pPr marL="63500" indent="0">
              <a:buNone/>
            </a:pPr>
            <a:r>
              <a:rPr lang="en-US" altLang="ko-KR" sz="1600" dirty="0"/>
              <a:t>➌ li </a:t>
            </a:r>
            <a:r>
              <a:rPr lang="zh-CN" altLang="ko-KR" sz="1600" dirty="0"/>
              <a:t>태그의 아래쪽 테두리를 </a:t>
            </a:r>
            <a:r>
              <a:rPr lang="en-US" altLang="ko-KR" sz="1600" dirty="0"/>
              <a:t>1px solid #c7c7c7</a:t>
            </a:r>
            <a:r>
              <a:rPr lang="zh-CN" altLang="ko-KR" sz="1600" dirty="0"/>
              <a:t>로 지정합니다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46932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Contents</a:t>
            </a:r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dirty="0"/>
              <a:t>학습목표</a:t>
            </a:r>
            <a:endParaRPr dirty="0"/>
          </a:p>
          <a:p>
            <a:pPr marL="534988" lvl="1" indent="-177800"/>
            <a:r>
              <a:rPr lang="ko-KR" dirty="0"/>
              <a:t>CSS3를 사용해 </a:t>
            </a:r>
            <a:r>
              <a:rPr lang="ko-KR" b="1" dirty="0">
                <a:solidFill>
                  <a:srgbClr val="FF0000"/>
                </a:solidFill>
              </a:rPr>
              <a:t>수평 정렬</a:t>
            </a:r>
            <a:r>
              <a:rPr lang="ko-KR" dirty="0"/>
              <a:t>하는 방법을 알아봅니다.</a:t>
            </a:r>
            <a:endParaRPr dirty="0"/>
          </a:p>
          <a:p>
            <a:pPr marL="534988" lvl="1" indent="-177800"/>
            <a:r>
              <a:rPr lang="ko-KR" dirty="0"/>
              <a:t>CSS3를 사용해 </a:t>
            </a:r>
            <a:r>
              <a:rPr lang="ko-KR" b="1" dirty="0">
                <a:solidFill>
                  <a:srgbClr val="FF0000"/>
                </a:solidFill>
              </a:rPr>
              <a:t>중앙 </a:t>
            </a:r>
            <a:r>
              <a:rPr lang="ko-KR" b="1" dirty="0" smtClean="0">
                <a:solidFill>
                  <a:srgbClr val="FF0000"/>
                </a:solidFill>
              </a:rPr>
              <a:t>정렬</a:t>
            </a:r>
            <a:r>
              <a:rPr lang="en-US" altLang="ko-KR" dirty="0" smtClean="0"/>
              <a:t> </a:t>
            </a:r>
            <a:r>
              <a:rPr lang="ko-KR" dirty="0" smtClean="0"/>
              <a:t>하는 </a:t>
            </a:r>
            <a:r>
              <a:rPr lang="ko-KR" dirty="0"/>
              <a:t>방법을 알아봅니다.</a:t>
            </a:r>
            <a:endParaRPr dirty="0"/>
          </a:p>
          <a:p>
            <a:pPr marL="534988" lvl="1" indent="-177800"/>
            <a:r>
              <a:rPr lang="ko-KR" dirty="0"/>
              <a:t>CSS3를 사용해 </a:t>
            </a:r>
            <a:r>
              <a:rPr lang="ko-KR" b="1" dirty="0">
                <a:solidFill>
                  <a:srgbClr val="FF0000"/>
                </a:solidFill>
              </a:rPr>
              <a:t>One </a:t>
            </a:r>
            <a:r>
              <a:rPr lang="ko-KR" b="1" dirty="0" err="1">
                <a:solidFill>
                  <a:srgbClr val="FF0000"/>
                </a:solidFill>
              </a:rPr>
              <a:t>True</a:t>
            </a:r>
            <a:r>
              <a:rPr lang="ko-KR" b="1" dirty="0">
                <a:solidFill>
                  <a:srgbClr val="FF0000"/>
                </a:solidFill>
              </a:rPr>
              <a:t> </a:t>
            </a:r>
            <a:r>
              <a:rPr lang="ko-KR" b="1" dirty="0" smtClean="0">
                <a:solidFill>
                  <a:srgbClr val="FF0000"/>
                </a:solidFill>
              </a:rPr>
              <a:t>레이아웃</a:t>
            </a:r>
            <a:r>
              <a:rPr lang="ko-KR" dirty="0" smtClean="0"/>
              <a:t>을 </a:t>
            </a:r>
            <a:r>
              <a:rPr lang="ko-KR" dirty="0"/>
              <a:t>구성하는 방법을 알아봅니다.</a:t>
            </a:r>
            <a:endParaRPr dirty="0"/>
          </a:p>
          <a:p>
            <a:pPr marL="534988" lvl="1" indent="-177800"/>
            <a:r>
              <a:rPr lang="ko-KR" dirty="0"/>
              <a:t>CSS3의 </a:t>
            </a:r>
            <a:r>
              <a:rPr lang="ko-KR" b="1" dirty="0">
                <a:solidFill>
                  <a:srgbClr val="FF0000"/>
                </a:solidFill>
              </a:rPr>
              <a:t>절대 </a:t>
            </a:r>
            <a:r>
              <a:rPr lang="ko-KR" b="1" dirty="0" smtClean="0">
                <a:solidFill>
                  <a:srgbClr val="FF0000"/>
                </a:solidFill>
              </a:rPr>
              <a:t>좌표</a:t>
            </a:r>
            <a:r>
              <a:rPr lang="en-US" altLang="ko-KR" b="1" dirty="0" smtClean="0">
                <a:solidFill>
                  <a:srgbClr val="FF0000"/>
                </a:solidFill>
              </a:rPr>
              <a:t> </a:t>
            </a:r>
            <a:r>
              <a:rPr lang="ko-KR" dirty="0" smtClean="0"/>
              <a:t>를 </a:t>
            </a:r>
            <a:r>
              <a:rPr lang="ko-KR" dirty="0"/>
              <a:t>활용하는 방법을 알아봅니다.</a:t>
            </a:r>
            <a:endParaRPr dirty="0"/>
          </a:p>
          <a:p>
            <a:pPr marL="534988" lvl="1" indent="-76200">
              <a:buNone/>
            </a:pPr>
            <a:endParaRPr dirty="0"/>
          </a:p>
          <a:p>
            <a:pPr marL="357188" lvl="1" indent="0">
              <a:buNone/>
            </a:pPr>
            <a:endParaRPr dirty="0"/>
          </a:p>
          <a:p>
            <a:pPr marL="534988" lvl="1" indent="-76200">
              <a:buNone/>
            </a:pPr>
            <a:endParaRPr dirty="0"/>
          </a:p>
        </p:txBody>
      </p:sp>
      <p:pic>
        <p:nvPicPr>
          <p:cNvPr id="75" name="Google Shape;7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51778" y="2979579"/>
            <a:ext cx="4810125" cy="198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057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수평 정렬 레이아웃</a:t>
            </a:r>
            <a:endParaRPr sz="2400" dirty="0"/>
          </a:p>
          <a:p>
            <a:pPr marL="534988" lvl="1" indent="-177800">
              <a:spcBef>
                <a:spcPts val="520"/>
              </a:spcBef>
            </a:pPr>
            <a:r>
              <a:rPr lang="ko-KR" dirty="0" err="1"/>
              <a:t>float와</a:t>
            </a:r>
            <a:r>
              <a:rPr lang="ko-KR" dirty="0"/>
              <a:t> </a:t>
            </a:r>
            <a:r>
              <a:rPr lang="ko-KR" dirty="0" err="1"/>
              <a:t>overflow</a:t>
            </a:r>
            <a:r>
              <a:rPr lang="ko-KR" dirty="0"/>
              <a:t> 속성을 사용해 레이아웃을 만들기</a:t>
            </a:r>
            <a:endParaRPr dirty="0"/>
          </a:p>
          <a:p>
            <a:pPr marL="534988" lvl="1" indent="-177800">
              <a:spcBef>
                <a:spcPts val="520"/>
              </a:spcBef>
            </a:pPr>
            <a:r>
              <a:rPr lang="ko-KR" dirty="0"/>
              <a:t>규칙</a:t>
            </a:r>
            <a:endParaRPr dirty="0"/>
          </a:p>
          <a:p>
            <a:pPr marL="720725" lvl="2" indent="-185737">
              <a:spcBef>
                <a:spcPts val="480"/>
              </a:spcBef>
            </a:pPr>
            <a:r>
              <a:rPr lang="ko-KR" b="1" dirty="0">
                <a:solidFill>
                  <a:srgbClr val="FF0000"/>
                </a:solidFill>
              </a:rPr>
              <a:t>자손에게 </a:t>
            </a:r>
            <a:r>
              <a:rPr lang="ko-KR" b="1" dirty="0" err="1">
                <a:solidFill>
                  <a:srgbClr val="FF0000"/>
                </a:solidFill>
              </a:rPr>
              <a:t>float</a:t>
            </a:r>
            <a:r>
              <a:rPr lang="ko-KR" b="1" dirty="0">
                <a:solidFill>
                  <a:srgbClr val="FF0000"/>
                </a:solidFill>
              </a:rPr>
              <a:t> 속성을 지정하고, 부모의 </a:t>
            </a:r>
            <a:r>
              <a:rPr lang="ko-KR" b="1" dirty="0" err="1">
                <a:solidFill>
                  <a:srgbClr val="FF0000"/>
                </a:solidFill>
              </a:rPr>
              <a:t>overflow</a:t>
            </a:r>
            <a:r>
              <a:rPr lang="ko-KR" b="1" dirty="0">
                <a:solidFill>
                  <a:srgbClr val="FF0000"/>
                </a:solidFill>
              </a:rPr>
              <a:t> 속성에는 </a:t>
            </a:r>
            <a:r>
              <a:rPr lang="ko-KR" b="1" dirty="0" err="1">
                <a:solidFill>
                  <a:srgbClr val="FF0000"/>
                </a:solidFill>
              </a:rPr>
              <a:t>hidden</a:t>
            </a:r>
            <a:r>
              <a:rPr lang="ko-KR" b="1" dirty="0">
                <a:solidFill>
                  <a:srgbClr val="FF0000"/>
                </a:solidFill>
              </a:rPr>
              <a:t> 키워드를 적용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65" y="2420131"/>
            <a:ext cx="4613217" cy="29516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02455" y="5480565"/>
            <a:ext cx="21964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A</a:t>
            </a:r>
            <a:r>
              <a:rPr lang="ko-KR" altLang="en-US" sz="1200" dirty="0" smtClean="0"/>
              <a:t>와 </a:t>
            </a:r>
            <a:r>
              <a:rPr lang="en-US" altLang="ko-KR" sz="1200" dirty="0" smtClean="0"/>
              <a:t>B</a:t>
            </a:r>
            <a:r>
              <a:rPr lang="ko-KR" altLang="en-US" sz="1200" dirty="0" smtClean="0"/>
              <a:t>가 수평으로 정렬된 화면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27533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</a:t>
            </a:r>
            <a:r>
              <a:rPr lang="ko-KR" dirty="0" smtClean="0"/>
              <a:t>예제</a:t>
            </a:r>
            <a:r>
              <a:rPr lang="en-US" altLang="ko-KR" dirty="0" smtClean="0"/>
              <a:t> </a:t>
            </a:r>
            <a:r>
              <a:rPr lang="ko-KR" dirty="0" smtClean="0"/>
              <a:t>1</a:t>
            </a:r>
            <a:r>
              <a:rPr lang="ko-KR" dirty="0"/>
              <a:t>] 수평 정렬 레이아웃</a:t>
            </a: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b="1"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355600" indent="-96838">
              <a:spcBef>
                <a:spcPts val="600"/>
              </a:spcBef>
              <a:buNone/>
            </a:pP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817" y="1286316"/>
            <a:ext cx="6819900" cy="4229100"/>
          </a:xfrm>
          <a:prstGeom prst="rect">
            <a:avLst/>
          </a:prstGeom>
        </p:spPr>
      </p:pic>
      <p:pic>
        <p:nvPicPr>
          <p:cNvPr id="94" name="Google Shape;94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13239" y="4369740"/>
            <a:ext cx="4138256" cy="576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0627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1</a:t>
            </a:r>
            <a:r>
              <a:rPr lang="ko-KR" dirty="0"/>
              <a:t>] 수평 정렬 레이아웃- </a:t>
            </a:r>
            <a:r>
              <a:rPr lang="ko-KR" dirty="0" err="1"/>
              <a:t>overflow</a:t>
            </a:r>
            <a:r>
              <a:rPr lang="ko-KR" dirty="0"/>
              <a:t> 속성 지정 이유 </a:t>
            </a:r>
            <a:endParaRPr dirty="0"/>
          </a:p>
          <a:p>
            <a:pPr marL="357188" lvl="1" indent="0">
              <a:spcBef>
                <a:spcPts val="520"/>
              </a:spcBef>
              <a:buNone/>
            </a:pPr>
            <a:r>
              <a:rPr lang="ko-KR" dirty="0"/>
              <a:t>1. </a:t>
            </a:r>
            <a:r>
              <a:rPr lang="ko-KR" altLang="en-US" dirty="0" smtClean="0"/>
              <a:t>소스에서 </a:t>
            </a:r>
            <a:r>
              <a:rPr lang="ko-KR" dirty="0" err="1" smtClean="0"/>
              <a:t>overf</a:t>
            </a:r>
            <a:r>
              <a:rPr lang="ko-KR" dirty="0" smtClean="0"/>
              <a:t> </a:t>
            </a:r>
            <a:r>
              <a:rPr lang="ko-KR" dirty="0" err="1"/>
              <a:t>low</a:t>
            </a:r>
            <a:r>
              <a:rPr lang="ko-KR" dirty="0"/>
              <a:t> 속성을 제거</a:t>
            </a:r>
            <a:endParaRPr dirty="0"/>
          </a:p>
          <a:p>
            <a:pPr marL="357188" lvl="1" indent="0">
              <a:spcBef>
                <a:spcPts val="520"/>
              </a:spcBef>
              <a:buNone/>
            </a:pPr>
            <a:r>
              <a:rPr lang="ko-KR" dirty="0"/>
              <a:t>2. </a:t>
            </a:r>
            <a:r>
              <a:rPr lang="ko-KR" dirty="0" smtClean="0"/>
              <a:t>수평 </a:t>
            </a:r>
            <a:r>
              <a:rPr lang="ko-KR" dirty="0"/>
              <a:t>정렬한 요소의 앞뒤로 글자를 넣어 주기</a:t>
            </a: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355600" indent="-96838">
              <a:spcBef>
                <a:spcPts val="600"/>
              </a:spcBef>
              <a:buNone/>
            </a:pPr>
            <a:endParaRPr dirty="0"/>
          </a:p>
        </p:txBody>
      </p:sp>
      <p:pic>
        <p:nvPicPr>
          <p:cNvPr id="101" name="Google Shape;101;p13" descr="C:\Users\acauser2\Desktop\강의교안 작업\fig_4455\ch07_샘플\그림 7-2(a).jpg"/>
          <p:cNvPicPr preferRelativeResize="0"/>
          <p:nvPr/>
        </p:nvPicPr>
        <p:blipFill rotWithShape="1">
          <a:blip r:embed="rId3">
            <a:alphaModFix/>
          </a:blip>
          <a:srcRect t="9546"/>
          <a:stretch/>
        </p:blipFill>
        <p:spPr>
          <a:xfrm>
            <a:off x="2423593" y="2235200"/>
            <a:ext cx="6120681" cy="23342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7631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1</a:t>
            </a:r>
            <a:r>
              <a:rPr lang="ko-KR" dirty="0"/>
              <a:t>] 수평 정렬 레이아웃- </a:t>
            </a:r>
            <a:r>
              <a:rPr lang="ko-KR" dirty="0" err="1"/>
              <a:t>overflow</a:t>
            </a:r>
            <a:r>
              <a:rPr lang="ko-KR" dirty="0"/>
              <a:t> 속성 지정 </a:t>
            </a:r>
            <a:r>
              <a:rPr lang="ko-KR" dirty="0" smtClean="0"/>
              <a:t>이유</a:t>
            </a:r>
            <a:r>
              <a:rPr lang="en-US" altLang="ko-KR" dirty="0" smtClean="0"/>
              <a:t>-</a:t>
            </a:r>
            <a:r>
              <a:rPr lang="ko-KR" altLang="en-US" dirty="0" smtClean="0"/>
              <a:t>계속</a:t>
            </a:r>
            <a:endParaRPr dirty="0"/>
          </a:p>
          <a:p>
            <a:pPr marL="534988" lvl="1" indent="-76200">
              <a:buNone/>
            </a:pPr>
            <a:endParaRPr dirty="0"/>
          </a:p>
        </p:txBody>
      </p:sp>
      <p:pic>
        <p:nvPicPr>
          <p:cNvPr id="108" name="Google Shape;108;p14" descr="C:\Users\acauser2\Desktop\강의교안 작업\fig_4455\ch07_샘플\그림 7-2(c).jpg"/>
          <p:cNvPicPr preferRelativeResize="0"/>
          <p:nvPr/>
        </p:nvPicPr>
        <p:blipFill rotWithShape="1">
          <a:blip r:embed="rId3">
            <a:alphaModFix/>
          </a:blip>
          <a:srcRect t="4807"/>
          <a:stretch/>
        </p:blipFill>
        <p:spPr>
          <a:xfrm>
            <a:off x="6441984" y="1890545"/>
            <a:ext cx="2642412" cy="4248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 descr="C:\Users\acauser2\Desktop\강의교안 작업\fig_4455\ch07_샘플\그림 7-2(b).jpg"/>
          <p:cNvPicPr preferRelativeResize="0"/>
          <p:nvPr/>
        </p:nvPicPr>
        <p:blipFill rotWithShape="1">
          <a:blip r:embed="rId4">
            <a:alphaModFix/>
          </a:blip>
          <a:srcRect t="5477"/>
          <a:stretch/>
        </p:blipFill>
        <p:spPr>
          <a:xfrm>
            <a:off x="2423593" y="1890544"/>
            <a:ext cx="2697663" cy="4202752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4"/>
          <p:cNvSpPr txBox="1"/>
          <p:nvPr/>
        </p:nvSpPr>
        <p:spPr>
          <a:xfrm>
            <a:off x="2207568" y="1240305"/>
            <a:ext cx="338437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1"/>
            <a:r>
              <a:rPr lang="en-US" altLang="ko-KR" sz="16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* 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overflow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속성 적용하지 </a:t>
            </a:r>
            <a:r>
              <a:rPr lang="ko-KR" altLang="en-US" sz="16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않을 경우 🡪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요소가 떠다님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6240016" y="1240304"/>
            <a:ext cx="3528392" cy="89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ko-KR" sz="1600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*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부모의 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overflow 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속성을</a:t>
            </a:r>
            <a:b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</a:t>
            </a: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hidden</a:t>
            </a:r>
            <a:r>
              <a:rPr lang="ko-KR" altLang="en-US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 입력</a:t>
            </a:r>
            <a:r>
              <a:rPr lang="ko-KR" altLang="en-US" sz="2000" dirty="0">
                <a:solidFill>
                  <a:schemeClr val="dk1"/>
                </a:solidFill>
                <a:latin typeface="Dotum"/>
                <a:ea typeface="Dotum"/>
                <a:cs typeface="Dotum"/>
                <a:sym typeface="Dotum"/>
              </a:rPr>
              <a:t/>
            </a:r>
            <a:br>
              <a:rPr lang="ko-KR" altLang="en-US" sz="2000" dirty="0">
                <a:solidFill>
                  <a:schemeClr val="dk1"/>
                </a:solidFill>
                <a:latin typeface="Dotum"/>
                <a:ea typeface="Dotum"/>
                <a:cs typeface="Dotum"/>
                <a:sym typeface="Dotum"/>
              </a:rPr>
            </a:br>
            <a:endParaRPr sz="2000" dirty="0">
              <a:solidFill>
                <a:schemeClr val="dk1"/>
              </a:solidFill>
              <a:latin typeface="Dotum"/>
              <a:ea typeface="Dotum"/>
              <a:cs typeface="Dotum"/>
              <a:sym typeface="Dotum"/>
            </a:endParaRPr>
          </a:p>
        </p:txBody>
      </p:sp>
    </p:spTree>
    <p:extLst>
      <p:ext uri="{BB962C8B-B14F-4D97-AF65-F5344CB8AC3E}">
        <p14:creationId xmlns:p14="http://schemas.microsoft.com/office/powerpoint/2010/main" val="4007684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중앙 정렬 레이아웃</a:t>
            </a:r>
            <a:endParaRPr sz="2400" dirty="0"/>
          </a:p>
          <a:p>
            <a:pPr marL="534988" lvl="1" indent="-177800"/>
            <a:r>
              <a:rPr lang="ko-KR" dirty="0"/>
              <a:t>특정한 너비의 중앙에 내용이 위치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458" y="1753986"/>
            <a:ext cx="5467765" cy="232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35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93662" indent="0">
              <a:spcBef>
                <a:spcPts val="0"/>
              </a:spcBef>
              <a:buNone/>
            </a:pPr>
            <a:r>
              <a:rPr lang="ko-KR" dirty="0"/>
              <a:t>[응용 예제 </a:t>
            </a:r>
            <a:r>
              <a:rPr lang="ko-KR" dirty="0" smtClean="0"/>
              <a:t>2</a:t>
            </a:r>
            <a:r>
              <a:rPr lang="ko-KR" dirty="0"/>
              <a:t>] 중앙 정렬 레이아웃</a:t>
            </a:r>
            <a:endParaRPr dirty="0"/>
          </a:p>
          <a:p>
            <a:pPr marL="534988" lvl="1" indent="-177800">
              <a:spcBef>
                <a:spcPts val="520"/>
              </a:spcBef>
            </a:pPr>
            <a:r>
              <a:rPr lang="ko-KR" b="1" dirty="0" err="1">
                <a:solidFill>
                  <a:srgbClr val="FF0000"/>
                </a:solidFill>
              </a:rPr>
              <a:t>width</a:t>
            </a:r>
            <a:r>
              <a:rPr lang="ko-KR" b="1" dirty="0">
                <a:solidFill>
                  <a:srgbClr val="FF0000"/>
                </a:solidFill>
              </a:rPr>
              <a:t> 속성을 </a:t>
            </a:r>
            <a:r>
              <a:rPr lang="ko-KR" b="1" dirty="0" smtClean="0">
                <a:solidFill>
                  <a:srgbClr val="FF0000"/>
                </a:solidFill>
              </a:rPr>
              <a:t>부여하고</a:t>
            </a:r>
            <a:r>
              <a:rPr lang="en-US" altLang="ko-KR" b="1" dirty="0" smtClean="0">
                <a:solidFill>
                  <a:srgbClr val="FF0000"/>
                </a:solidFill>
              </a:rPr>
              <a:t>, </a:t>
            </a:r>
            <a:r>
              <a:rPr lang="ko-KR" b="1" dirty="0" smtClean="0">
                <a:solidFill>
                  <a:srgbClr val="FF0000"/>
                </a:solidFill>
              </a:rPr>
              <a:t> </a:t>
            </a:r>
            <a:r>
              <a:rPr lang="ko-KR" b="1" dirty="0" err="1">
                <a:solidFill>
                  <a:srgbClr val="FF0000"/>
                </a:solidFill>
              </a:rPr>
              <a:t>margin</a:t>
            </a:r>
            <a:r>
              <a:rPr lang="ko-KR" b="1" dirty="0">
                <a:solidFill>
                  <a:srgbClr val="FF0000"/>
                </a:solidFill>
              </a:rPr>
              <a:t> 속성을 </a:t>
            </a:r>
            <a:r>
              <a:rPr lang="ko-KR" b="1" dirty="0" smtClean="0">
                <a:solidFill>
                  <a:srgbClr val="FF0000"/>
                </a:solidFill>
              </a:rPr>
              <a:t>‘0 </a:t>
            </a:r>
            <a:r>
              <a:rPr lang="en-US" altLang="ko-KR" b="1" dirty="0" smtClean="0">
                <a:solidFill>
                  <a:srgbClr val="FF0000"/>
                </a:solidFill>
              </a:rPr>
              <a:t> </a:t>
            </a:r>
            <a:r>
              <a:rPr lang="ko-KR" b="1" dirty="0" err="1" smtClean="0">
                <a:solidFill>
                  <a:srgbClr val="FF0000"/>
                </a:solidFill>
              </a:rPr>
              <a:t>auto</a:t>
            </a:r>
            <a:r>
              <a:rPr lang="ko-KR" b="1" dirty="0" err="1">
                <a:solidFill>
                  <a:srgbClr val="FF0000"/>
                </a:solidFill>
              </a:rPr>
              <a:t>’로</a:t>
            </a:r>
            <a:r>
              <a:rPr lang="ko-KR" b="1" dirty="0">
                <a:solidFill>
                  <a:srgbClr val="FF0000"/>
                </a:solidFill>
              </a:rPr>
              <a:t> 입력</a:t>
            </a:r>
            <a:endParaRPr b="1" dirty="0">
              <a:solidFill>
                <a:srgbClr val="FF0000"/>
              </a:solidFill>
            </a:endParaRPr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534988" lvl="1" indent="-76200">
              <a:spcBef>
                <a:spcPts val="520"/>
              </a:spcBef>
              <a:buNone/>
            </a:pPr>
            <a:endParaRPr dirty="0"/>
          </a:p>
          <a:p>
            <a:pPr marL="355600" indent="-96838">
              <a:spcBef>
                <a:spcPts val="600"/>
              </a:spcBef>
              <a:buNone/>
            </a:pPr>
            <a:endParaRPr dirty="0"/>
          </a:p>
        </p:txBody>
      </p:sp>
      <p:pic>
        <p:nvPicPr>
          <p:cNvPr id="128" name="Google Shape;128;p16" descr="C:\Users\acauser2\Desktop\강의교안 작업\fig_4455\ch07_샘플\코드 7-2.jpg"/>
          <p:cNvPicPr preferRelativeResize="0"/>
          <p:nvPr/>
        </p:nvPicPr>
        <p:blipFill rotWithShape="1">
          <a:blip r:embed="rId3">
            <a:alphaModFix/>
          </a:blip>
          <a:srcRect l="46154" t="22104" b="68316"/>
          <a:stretch/>
        </p:blipFill>
        <p:spPr>
          <a:xfrm>
            <a:off x="2196401" y="5813840"/>
            <a:ext cx="5015456" cy="346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7584" y="1718768"/>
            <a:ext cx="4412811" cy="1904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6401" y="1718768"/>
            <a:ext cx="4139479" cy="377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60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>
            <a:off x="1587500" y="51786"/>
            <a:ext cx="7785100" cy="4746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ko-KR"/>
              <a:t>01 수평, 중앙, One True 정렬 레이아웃</a:t>
            </a:r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>
            <a:off x="1587501" y="773705"/>
            <a:ext cx="8963994" cy="566995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55600" indent="-261938">
              <a:spcBef>
                <a:spcPts val="0"/>
              </a:spcBef>
            </a:pPr>
            <a:r>
              <a:rPr lang="ko-KR" sz="2400" dirty="0"/>
              <a:t>One </a:t>
            </a:r>
            <a:r>
              <a:rPr lang="ko-KR" sz="2400" dirty="0" err="1"/>
              <a:t>True</a:t>
            </a:r>
            <a:r>
              <a:rPr lang="ko-KR" sz="2400" dirty="0"/>
              <a:t> 레이아웃</a:t>
            </a:r>
            <a:endParaRPr sz="2400" dirty="0"/>
          </a:p>
          <a:p>
            <a:pPr marL="534988" lvl="1" indent="-177800"/>
            <a:r>
              <a:rPr lang="ko-KR" dirty="0"/>
              <a:t>국내 모든 포털 사이트의 메인 페이지 레이아웃</a:t>
            </a:r>
            <a:endParaRPr dirty="0"/>
          </a:p>
          <a:p>
            <a:pPr marL="534988" lvl="1" indent="-177800"/>
            <a:r>
              <a:rPr lang="ko-KR" dirty="0" smtClean="0"/>
              <a:t>“행을 독립적으로</a:t>
            </a:r>
            <a:r>
              <a:rPr lang="en-US" altLang="ko-KR" dirty="0" smtClean="0"/>
              <a:t> …</a:t>
            </a:r>
            <a:r>
              <a:rPr lang="ko-KR" dirty="0" smtClean="0"/>
              <a:t>”공간을 </a:t>
            </a:r>
            <a:r>
              <a:rPr lang="ko-KR" dirty="0"/>
              <a:t>나눔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522" y="2120977"/>
            <a:ext cx="4212908" cy="22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78553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83</TotalTime>
  <Words>703</Words>
  <Application>Microsoft Office PowerPoint</Application>
  <PresentationFormat>와이드스크린</PresentationFormat>
  <Paragraphs>102</Paragraphs>
  <Slides>19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HY그래픽M</vt:lpstr>
      <vt:lpstr>Noto Sans Symbols</vt:lpstr>
      <vt:lpstr>华文新魏</vt:lpstr>
      <vt:lpstr>Dotum</vt:lpstr>
      <vt:lpstr>Malgun Gothic</vt:lpstr>
      <vt:lpstr>Malgun Gothic</vt:lpstr>
      <vt:lpstr>Arial</vt:lpstr>
      <vt:lpstr>Candara</vt:lpstr>
      <vt:lpstr>Corbel</vt:lpstr>
      <vt:lpstr>Wingdings 3</vt:lpstr>
      <vt:lpstr>New_Education02</vt:lpstr>
      <vt:lpstr>4주차. 대면 실습</vt:lpstr>
      <vt:lpstr>Contents</vt:lpstr>
      <vt:lpstr>01 수평, 중앙, One True 정렬 레이아웃</vt:lpstr>
      <vt:lpstr>01 수평, 중앙, One True 정렬 레이아웃</vt:lpstr>
      <vt:lpstr>01 수평, 중앙, One True 정렬 레이아웃</vt:lpstr>
      <vt:lpstr>01 수평, 중앙, One True 정렬 레이아웃</vt:lpstr>
      <vt:lpstr>01 수평, 중앙, One True 정렬 레이아웃</vt:lpstr>
      <vt:lpstr>01 수평, 중앙, One True 정렬 레이아웃</vt:lpstr>
      <vt:lpstr>01 수평, 중앙, One True 정렬 레이아웃</vt:lpstr>
      <vt:lpstr>01 수평, 중앙, One True 정렬 레이아웃</vt:lpstr>
      <vt:lpstr>02 요소 배치</vt:lpstr>
      <vt:lpstr>02 요소 배치</vt:lpstr>
      <vt:lpstr>02 요소 배치</vt:lpstr>
      <vt:lpstr>02 요소 배치</vt:lpstr>
      <vt:lpstr>02 요소 배치</vt:lpstr>
      <vt:lpstr>02 요소 배치</vt:lpstr>
      <vt:lpstr>03 글자 생략</vt:lpstr>
      <vt:lpstr>[문제해결]</vt:lpstr>
      <vt:lpstr>[문제해결]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대면 실습</dc:title>
  <dc:creator>hallym</dc:creator>
  <cp:lastModifiedBy>hallym</cp:lastModifiedBy>
  <cp:revision>43</cp:revision>
  <dcterms:created xsi:type="dcterms:W3CDTF">2021-03-16T00:38:08Z</dcterms:created>
  <dcterms:modified xsi:type="dcterms:W3CDTF">2021-03-23T01:59:19Z</dcterms:modified>
</cp:coreProperties>
</file>

<file path=docProps/thumbnail.jpeg>
</file>